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 Slab"/>
      <p:regular r:id="rId12"/>
      <p:bold r:id="rId13"/>
    </p:embeddedFont>
    <p:embeddedFont>
      <p:font typeface="Roboto"/>
      <p:regular r:id="rId14"/>
      <p:bold r:id="rId15"/>
      <p:italic r:id="rId16"/>
      <p:boldItalic r:id="rId17"/>
    </p:embeddedFont>
    <p:embeddedFont>
      <p:font typeface="Merriweather Sans ExtraBold"/>
      <p:bold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Slab-bold.fntdata"/><Relationship Id="rId12" Type="http://schemas.openxmlformats.org/officeDocument/2006/relationships/font" Target="fonts/RobotoSlab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erriweatherSansExtraBold-boldItalic.fntdata"/><Relationship Id="rId6" Type="http://schemas.openxmlformats.org/officeDocument/2006/relationships/slide" Target="slides/slide1.xml"/><Relationship Id="rId18" Type="http://schemas.openxmlformats.org/officeDocument/2006/relationships/font" Target="fonts/MerriweatherSansExtra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c6f9e470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c6f9e47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9e470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9e47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6f9e470d_0_2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6f9e470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c6f9e470d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c6f9e470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39dfc996f1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39dfc996f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39dfc994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39dfc994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" name="Google Shape;16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Google Shape;18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" name="Google Shape;23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" name="Google Shape;28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" name="Google Shape;3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00" y="7776"/>
            <a:ext cx="9130202" cy="513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Google Shape;38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sports-statistics.com/sports-data/mlb-historical-odds-scores-datasets/" TargetMode="External"/><Relationship Id="rId4" Type="http://schemas.openxmlformats.org/officeDocument/2006/relationships/hyperlink" Target="https://bettingdata.com/mlb/odds" TargetMode="External"/><Relationship Id="rId5" Type="http://schemas.openxmlformats.org/officeDocument/2006/relationships/hyperlink" Target="https://www.cbssports.com/mlb/expert-pick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  <a:solidFill>
            <a:srgbClr val="93C47D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4 - MLB Betting Analysis 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0" y="279925"/>
            <a:ext cx="4919100" cy="5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Peter Simon, Kyara Martinez, Noah Jaramillo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solidFill>
            <a:srgbClr val="93C47D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grpSp>
        <p:nvGrpSpPr>
          <p:cNvPr id="73" name="Google Shape;73;p14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74" name="Google Shape;74;p14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4"/>
          <p:cNvSpPr txBox="1"/>
          <p:nvPr>
            <p:ph idx="4294967295" type="body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Topic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" name="Google Shape;77;p14"/>
          <p:cNvSpPr txBox="1"/>
          <p:nvPr>
            <p:ph idx="4294967295" type="body"/>
          </p:nvPr>
        </p:nvSpPr>
        <p:spPr>
          <a:xfrm>
            <a:off x="431925" y="1850300"/>
            <a:ext cx="2632500" cy="2871000"/>
          </a:xfrm>
          <a:prstGeom prst="rect">
            <a:avLst/>
          </a:prstGeom>
          <a:solidFill>
            <a:srgbClr val="93C47D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>
                <a:latin typeface="Merriweather Sans ExtraBold"/>
                <a:ea typeface="Merriweather Sans ExtraBold"/>
                <a:cs typeface="Merriweather Sans ExtraBold"/>
                <a:sym typeface="Merriweather Sans ExtraBold"/>
              </a:rPr>
              <a:t>Major </a:t>
            </a:r>
            <a:r>
              <a:rPr lang="en" sz="1900">
                <a:latin typeface="Merriweather Sans ExtraBold"/>
                <a:ea typeface="Merriweather Sans ExtraBold"/>
                <a:cs typeface="Merriweather Sans ExtraBold"/>
                <a:sym typeface="Merriweather Sans ExtraBold"/>
              </a:rPr>
              <a:t>League</a:t>
            </a:r>
            <a:r>
              <a:rPr lang="en" sz="1900">
                <a:latin typeface="Merriweather Sans ExtraBold"/>
                <a:ea typeface="Merriweather Sans ExtraBold"/>
                <a:cs typeface="Merriweather Sans ExtraBold"/>
                <a:sym typeface="Merriweather Sans ExtraBold"/>
              </a:rPr>
              <a:t> Baseball betting </a:t>
            </a:r>
            <a:endParaRPr sz="1900">
              <a:latin typeface="Merriweather Sans ExtraBold"/>
              <a:ea typeface="Merriweather Sans ExtraBold"/>
              <a:cs typeface="Merriweather Sans ExtraBold"/>
              <a:sym typeface="Merriweather Sans ExtraBold"/>
            </a:endParaRPr>
          </a:p>
        </p:txBody>
      </p:sp>
      <p:grpSp>
        <p:nvGrpSpPr>
          <p:cNvPr id="78" name="Google Shape;78;p14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79" name="Google Shape;79;p14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14"/>
          <p:cNvSpPr txBox="1"/>
          <p:nvPr>
            <p:ph idx="4294967295" type="body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Context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2" name="Google Shape;82;p14"/>
          <p:cNvSpPr txBox="1"/>
          <p:nvPr>
            <p:ph idx="4294967295" type="body"/>
          </p:nvPr>
        </p:nvSpPr>
        <p:spPr>
          <a:xfrm>
            <a:off x="3320450" y="1850300"/>
            <a:ext cx="2628900" cy="2871000"/>
          </a:xfrm>
          <a:prstGeom prst="rect">
            <a:avLst/>
          </a:prstGeom>
          <a:solidFill>
            <a:srgbClr val="93C47D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We decided to </a:t>
            </a:r>
            <a:r>
              <a:rPr b="1" lang="en" sz="1900"/>
              <a:t>focus on data and trends in baseball </a:t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en" sz="1900"/>
              <a:t>More specifically Major League Baseball</a:t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</a:pPr>
            <a:r>
              <a:rPr b="1" lang="en" sz="1900">
                <a:solidFill>
                  <a:srgbClr val="FFFFFF"/>
                </a:solidFill>
              </a:rPr>
              <a:t> </a:t>
            </a:r>
            <a:endParaRPr b="1" sz="1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solidFill>
            <a:srgbClr val="93C47D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questions going into analysis </a:t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432350" y="1304875"/>
            <a:ext cx="2469300" cy="6078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 txBox="1"/>
          <p:nvPr>
            <p:ph idx="4294967295" type="body"/>
          </p:nvPr>
        </p:nvSpPr>
        <p:spPr>
          <a:xfrm>
            <a:off x="432350" y="14515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Question 1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0" name="Google Shape;90;p15"/>
          <p:cNvSpPr txBox="1"/>
          <p:nvPr>
            <p:ph idx="4294967295" type="body"/>
          </p:nvPr>
        </p:nvSpPr>
        <p:spPr>
          <a:xfrm>
            <a:off x="432350" y="2070575"/>
            <a:ext cx="2471700" cy="2650800"/>
          </a:xfrm>
          <a:prstGeom prst="rect">
            <a:avLst/>
          </a:prstGeom>
          <a:solidFill>
            <a:srgbClr val="93C47D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2000">
                <a:solidFill>
                  <a:srgbClr val="000000"/>
                </a:solidFill>
              </a:rPr>
              <a:t>Is there any correlation in the majority of the public bets placed and the accuracy of these bets?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3044777" y="1304875"/>
            <a:ext cx="2760600" cy="6078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 txBox="1"/>
          <p:nvPr>
            <p:ph idx="4294967295" type="body"/>
          </p:nvPr>
        </p:nvSpPr>
        <p:spPr>
          <a:xfrm>
            <a:off x="3336150" y="14515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Question</a:t>
            </a:r>
            <a:r>
              <a:rPr lang="en">
                <a:solidFill>
                  <a:schemeClr val="lt1"/>
                </a:solidFill>
              </a:rPr>
              <a:t> 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" name="Google Shape;93;p15"/>
          <p:cNvSpPr txBox="1"/>
          <p:nvPr>
            <p:ph idx="4294967295" type="body"/>
          </p:nvPr>
        </p:nvSpPr>
        <p:spPr>
          <a:xfrm>
            <a:off x="3336146" y="2070575"/>
            <a:ext cx="2471700" cy="2650800"/>
          </a:xfrm>
          <a:prstGeom prst="rect">
            <a:avLst/>
          </a:prstGeom>
          <a:solidFill>
            <a:srgbClr val="93C47D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2000">
                <a:solidFill>
                  <a:srgbClr val="000000"/>
                </a:solidFill>
              </a:rPr>
              <a:t>Does the public majority tend to get the outcome they bet on?</a:t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5948502" y="1304875"/>
            <a:ext cx="2760600" cy="6078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5"/>
          <p:cNvSpPr txBox="1"/>
          <p:nvPr>
            <p:ph idx="4294967295" type="body"/>
          </p:nvPr>
        </p:nvSpPr>
        <p:spPr>
          <a:xfrm>
            <a:off x="6254233" y="1451576"/>
            <a:ext cx="2257200" cy="3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Question </a:t>
            </a:r>
            <a:r>
              <a:rPr lang="en">
                <a:solidFill>
                  <a:schemeClr val="lt1"/>
                </a:solidFill>
              </a:rPr>
              <a:t> 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15"/>
          <p:cNvSpPr txBox="1"/>
          <p:nvPr>
            <p:ph idx="4294967295" type="body"/>
          </p:nvPr>
        </p:nvSpPr>
        <p:spPr>
          <a:xfrm>
            <a:off x="6254225" y="2070575"/>
            <a:ext cx="2094000" cy="2558400"/>
          </a:xfrm>
          <a:prstGeom prst="rect">
            <a:avLst/>
          </a:prstGeom>
          <a:solidFill>
            <a:srgbClr val="93C47D"/>
          </a:solidFill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2000">
                <a:solidFill>
                  <a:srgbClr val="000000"/>
                </a:solidFill>
              </a:rPr>
              <a:t>Upon analysis would we then be able to predict the outcomes of games in real time based on the bets placed by the public majority?</a:t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ctrTitle"/>
          </p:nvPr>
        </p:nvSpPr>
        <p:spPr>
          <a:xfrm>
            <a:off x="457074" y="459400"/>
            <a:ext cx="7766700" cy="1457400"/>
          </a:xfrm>
          <a:prstGeom prst="rect">
            <a:avLst/>
          </a:prstGeom>
          <a:solidFill>
            <a:srgbClr val="93C47D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Cleaning/Implementation</a:t>
            </a:r>
            <a:endParaRPr/>
          </a:p>
        </p:txBody>
      </p:sp>
      <p:sp>
        <p:nvSpPr>
          <p:cNvPr id="102" name="Google Shape;102;p16"/>
          <p:cNvSpPr txBox="1"/>
          <p:nvPr>
            <p:ph idx="1" type="subTitle"/>
          </p:nvPr>
        </p:nvSpPr>
        <p:spPr>
          <a:xfrm>
            <a:off x="457075" y="2290450"/>
            <a:ext cx="7766700" cy="2514000"/>
          </a:xfrm>
          <a:prstGeom prst="rect">
            <a:avLst/>
          </a:prstGeom>
          <a:solidFill>
            <a:srgbClr val="93C47D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Pulled every 2021 game from sports-statistics.com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Cleaned data in Excel as the cleaning was more intensive to get into desired format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">
                <a:solidFill>
                  <a:schemeClr val="dk1"/>
                </a:solidFill>
              </a:rPr>
              <a:t>Used linear regression for actual modeling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ctrTitle"/>
          </p:nvPr>
        </p:nvSpPr>
        <p:spPr>
          <a:xfrm>
            <a:off x="1761500" y="1611200"/>
            <a:ext cx="5783400" cy="2955300"/>
          </a:xfrm>
          <a:prstGeom prst="rect">
            <a:avLst/>
          </a:prstGeom>
          <a:solidFill>
            <a:srgbClr val="93C47D"/>
          </a:solidFill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After implementation we were able to come to the conclusion that, </a:t>
            </a:r>
            <a:r>
              <a:rPr lang="en" sz="2000"/>
              <a:t>with the</a:t>
            </a:r>
            <a:r>
              <a:rPr lang="en" sz="2000"/>
              <a:t> exception of Sundays for some odd reason, based off of our model when seeing </a:t>
            </a:r>
            <a:r>
              <a:rPr lang="en" sz="2000"/>
              <a:t>at least</a:t>
            </a:r>
            <a:r>
              <a:rPr lang="en" sz="2000"/>
              <a:t> a 20% change from opening bets to close we had the * best possible * </a:t>
            </a:r>
            <a:r>
              <a:rPr lang="en" sz="2000"/>
              <a:t>success</a:t>
            </a:r>
            <a:r>
              <a:rPr lang="en" sz="2000"/>
              <a:t> 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Granted, gambling is just that, gambling. There is not </a:t>
            </a:r>
            <a:r>
              <a:rPr lang="en" sz="2000"/>
              <a:t>guaranteed</a:t>
            </a:r>
            <a:r>
              <a:rPr lang="en" sz="2000"/>
              <a:t> way to win! </a:t>
            </a:r>
            <a:endParaRPr sz="2000"/>
          </a:p>
        </p:txBody>
      </p:sp>
      <p:sp>
        <p:nvSpPr>
          <p:cNvPr id="108" name="Google Shape;108;p17"/>
          <p:cNvSpPr txBox="1"/>
          <p:nvPr/>
        </p:nvSpPr>
        <p:spPr>
          <a:xfrm>
            <a:off x="3394475" y="1071950"/>
            <a:ext cx="578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7"/>
          <p:cNvSpPr txBox="1"/>
          <p:nvPr/>
        </p:nvSpPr>
        <p:spPr>
          <a:xfrm>
            <a:off x="1218100" y="600950"/>
            <a:ext cx="7016400" cy="6003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                 Our Conclusion</a:t>
            </a:r>
            <a:endParaRPr sz="2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ctrTitle"/>
          </p:nvPr>
        </p:nvSpPr>
        <p:spPr>
          <a:xfrm>
            <a:off x="457074" y="459400"/>
            <a:ext cx="7766700" cy="1457400"/>
          </a:xfrm>
          <a:prstGeom prst="rect">
            <a:avLst/>
          </a:prstGeom>
          <a:solidFill>
            <a:srgbClr val="93C47D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15" name="Google Shape;115;p18"/>
          <p:cNvSpPr txBox="1"/>
          <p:nvPr>
            <p:ph idx="1" type="subTitle"/>
          </p:nvPr>
        </p:nvSpPr>
        <p:spPr>
          <a:xfrm>
            <a:off x="457075" y="2290450"/>
            <a:ext cx="7766700" cy="2514000"/>
          </a:xfrm>
          <a:prstGeom prst="rect">
            <a:avLst/>
          </a:prstGeom>
          <a:solidFill>
            <a:srgbClr val="93C47D"/>
          </a:solidFill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6957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https://sports-statistics.com/sports-data/mlb-historical-odds-scores-datasets/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6957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https://bettingdata.com/mlb/odds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6957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u="sng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https://www.cbssports.com/mlb/expert-picks/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